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70" r:id="rId3"/>
    <p:sldId id="281" r:id="rId4"/>
    <p:sldId id="282" r:id="rId5"/>
    <p:sldId id="286" r:id="rId6"/>
    <p:sldId id="287" r:id="rId7"/>
    <p:sldId id="288" r:id="rId8"/>
    <p:sldId id="283" r:id="rId9"/>
    <p:sldId id="284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Late Enrollment and </a:t>
            </a:r>
            <a:br>
              <a:rPr lang="en-US" dirty="0" smtClean="0"/>
            </a:br>
            <a:r>
              <a:rPr lang="en-US" dirty="0" smtClean="0"/>
              <a:t>Student Success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Academic Senate</a:t>
            </a:r>
          </a:p>
          <a:p>
            <a:r>
              <a:rPr lang="en-US" dirty="0" smtClean="0"/>
              <a:t>April 27,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err="1" smtClean="0"/>
              <a:t>Kuo</a:t>
            </a:r>
            <a:endParaRPr lang="en-US" sz="1000" dirty="0" smtClean="0"/>
          </a:p>
          <a:p>
            <a:r>
              <a:rPr lang="en-US" sz="1000" dirty="0" smtClean="0"/>
              <a:t>FH </a:t>
            </a:r>
            <a:r>
              <a:rPr lang="en-US" sz="1000" dirty="0" smtClean="0"/>
              <a:t>IR&amp;P</a:t>
            </a:r>
          </a:p>
          <a:p>
            <a:r>
              <a:rPr lang="en-US" sz="1000" dirty="0" smtClean="0"/>
              <a:t>Final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Next Steps?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5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35208"/>
            <a:ext cx="8229600" cy="939667"/>
          </a:xfrm>
        </p:spPr>
        <p:txBody>
          <a:bodyPr/>
          <a:lstStyle/>
          <a:p>
            <a:r>
              <a:rPr lang="en-US" dirty="0" smtClean="0"/>
              <a:t>Does late enrollment affect student success?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3117982"/>
            <a:ext cx="8229600" cy="2939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Late enrollment</a:t>
            </a:r>
          </a:p>
          <a:p>
            <a:pPr lvl="1"/>
            <a:r>
              <a:rPr lang="en-US" dirty="0" smtClean="0"/>
              <a:t>Enrollment in courses after first day of term</a:t>
            </a:r>
          </a:p>
          <a:p>
            <a:pPr lvl="1"/>
            <a:r>
              <a:rPr lang="en-US" dirty="0" smtClean="0"/>
              <a:t>Focus on students who have registration activity for the first time, then identify all courses enrolled</a:t>
            </a:r>
          </a:p>
          <a:p>
            <a:r>
              <a:rPr lang="en-US" dirty="0" smtClean="0"/>
              <a:t>Student success</a:t>
            </a:r>
          </a:p>
          <a:p>
            <a:pPr lvl="1"/>
            <a:r>
              <a:rPr lang="en-US" dirty="0" smtClean="0"/>
              <a:t>Final grade of A, B, C or P</a:t>
            </a:r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2174875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Definitions</a:t>
            </a:r>
            <a:endParaRPr lang="en-US" sz="4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4799078"/>
          </a:xfrm>
        </p:spPr>
        <p:txBody>
          <a:bodyPr/>
          <a:lstStyle/>
          <a:p>
            <a:r>
              <a:rPr lang="en-US" dirty="0" smtClean="0"/>
              <a:t>Registration </a:t>
            </a:r>
            <a:r>
              <a:rPr lang="en-US" i="1" dirty="0"/>
              <a:t>b</a:t>
            </a:r>
            <a:r>
              <a:rPr lang="en-US" i="1" dirty="0" smtClean="0"/>
              <a:t>efore</a:t>
            </a:r>
            <a:r>
              <a:rPr lang="en-US" dirty="0" smtClean="0"/>
              <a:t> the first day:</a:t>
            </a:r>
          </a:p>
          <a:p>
            <a:pPr lvl="4"/>
            <a:r>
              <a:rPr lang="en-US" sz="4800" dirty="0" smtClean="0"/>
              <a:t>73%</a:t>
            </a:r>
          </a:p>
          <a:p>
            <a:r>
              <a:rPr lang="en-US" dirty="0" smtClean="0"/>
              <a:t>Registration </a:t>
            </a:r>
            <a:r>
              <a:rPr lang="en-US" i="1" dirty="0"/>
              <a:t>a</a:t>
            </a:r>
            <a:r>
              <a:rPr lang="en-US" i="1" dirty="0" smtClean="0"/>
              <a:t>fter</a:t>
            </a:r>
            <a:r>
              <a:rPr lang="en-US" dirty="0" smtClean="0"/>
              <a:t> the first day:</a:t>
            </a:r>
          </a:p>
          <a:p>
            <a:pPr lvl="4"/>
            <a:r>
              <a:rPr lang="en-US" sz="4800" dirty="0" smtClean="0"/>
              <a:t>60%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is the success rate?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40500" y="5730875"/>
            <a:ext cx="214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Fall </a:t>
            </a:r>
            <a:r>
              <a:rPr lang="en-US" sz="1200" dirty="0" smtClean="0"/>
              <a:t>2013 and Fall </a:t>
            </a:r>
            <a:r>
              <a:rPr lang="en-US" sz="1200" dirty="0" smtClean="0"/>
              <a:t>2014 data</a:t>
            </a:r>
            <a:endParaRPr lang="en-US" sz="1200" dirty="0" smtClean="0"/>
          </a:p>
          <a:p>
            <a:r>
              <a:rPr lang="en-US" sz="1200" dirty="0" smtClean="0"/>
              <a:t>Source: FHDA IR&amp;P, ODS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686800" cy="4799078"/>
          </a:xfrm>
        </p:spPr>
        <p:txBody>
          <a:bodyPr>
            <a:normAutofit/>
          </a:bodyPr>
          <a:lstStyle/>
          <a:p>
            <a:r>
              <a:rPr lang="en-US" dirty="0" smtClean="0"/>
              <a:t>Among all enrollment: </a:t>
            </a:r>
          </a:p>
          <a:p>
            <a:pPr lvl="4"/>
            <a:r>
              <a:rPr lang="en-US" sz="4800" dirty="0" smtClean="0"/>
              <a:t>Roughly </a:t>
            </a:r>
            <a:r>
              <a:rPr lang="en-US" sz="4800" dirty="0" smtClean="0"/>
              <a:t>5% </a:t>
            </a:r>
            <a:endParaRPr lang="en-US" sz="4800" dirty="0" smtClean="0"/>
          </a:p>
          <a:p>
            <a:pPr lvl="4"/>
            <a:r>
              <a:rPr lang="en-US" sz="4800" dirty="0" smtClean="0"/>
              <a:t>Roughly 2% do not pass</a:t>
            </a:r>
            <a:endParaRPr lang="en-US" dirty="0" smtClean="0"/>
          </a:p>
          <a:p>
            <a:pPr lvl="4"/>
            <a:r>
              <a:rPr lang="en-US" sz="4800" dirty="0" smtClean="0"/>
              <a:t>Roughly 600 </a:t>
            </a:r>
            <a:r>
              <a:rPr lang="en-US" sz="4800" dirty="0" smtClean="0"/>
              <a:t>do not pass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18909" y="2130136"/>
            <a:ext cx="23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[F13: 5%; F14: 3%]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71309" y="4412672"/>
            <a:ext cx="23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[F13: ~400; F14: ~200]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9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565776" cy="4799078"/>
          </a:xfrm>
        </p:spPr>
        <p:txBody>
          <a:bodyPr>
            <a:normAutofit/>
          </a:bodyPr>
          <a:lstStyle/>
          <a:p>
            <a:r>
              <a:rPr lang="en-US" dirty="0"/>
              <a:t>Registration </a:t>
            </a:r>
            <a:r>
              <a:rPr lang="en-US" i="1" dirty="0"/>
              <a:t>before</a:t>
            </a:r>
            <a:r>
              <a:rPr lang="en-US" dirty="0"/>
              <a:t> the first </a:t>
            </a:r>
            <a:r>
              <a:rPr lang="en-US" dirty="0" smtClean="0"/>
              <a:t>day:</a:t>
            </a:r>
          </a:p>
          <a:p>
            <a:pPr lvl="4"/>
            <a:r>
              <a:rPr lang="en-US" sz="3200" dirty="0" smtClean="0"/>
              <a:t>Most represented-Whites (~30%)</a:t>
            </a:r>
          </a:p>
          <a:p>
            <a:pPr lvl="4"/>
            <a:r>
              <a:rPr lang="en-US" sz="3200" dirty="0" smtClean="0"/>
              <a:t>Least represented-Pac Islander (~2%)</a:t>
            </a:r>
            <a:endParaRPr lang="en-US" sz="3200" dirty="0"/>
          </a:p>
          <a:p>
            <a:r>
              <a:rPr lang="en-US" dirty="0"/>
              <a:t>Registration </a:t>
            </a:r>
            <a:r>
              <a:rPr lang="en-US" i="1" dirty="0" smtClean="0"/>
              <a:t>after </a:t>
            </a:r>
            <a:r>
              <a:rPr lang="en-US" dirty="0" smtClean="0"/>
              <a:t>the </a:t>
            </a:r>
            <a:r>
              <a:rPr lang="en-US" dirty="0"/>
              <a:t>first day</a:t>
            </a:r>
            <a:r>
              <a:rPr lang="en-US" dirty="0" smtClean="0"/>
              <a:t>:</a:t>
            </a:r>
          </a:p>
          <a:p>
            <a:pPr lvl="4"/>
            <a:r>
              <a:rPr lang="en-US" sz="3200" dirty="0" smtClean="0"/>
              <a:t>Most represented-Whites (~30%)</a:t>
            </a:r>
          </a:p>
          <a:p>
            <a:pPr lvl="4"/>
            <a:r>
              <a:rPr lang="en-US" sz="3200" dirty="0" smtClean="0"/>
              <a:t>Least represented-Pac Islanders (~2%)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By Ethnicity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48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4799078"/>
          </a:xfrm>
        </p:spPr>
        <p:txBody>
          <a:bodyPr>
            <a:normAutofit/>
          </a:bodyPr>
          <a:lstStyle/>
          <a:p>
            <a:r>
              <a:rPr lang="en-US" dirty="0" smtClean="0"/>
              <a:t>In general, the percentage rate among each ethnicity who register after the first day:</a:t>
            </a:r>
          </a:p>
          <a:p>
            <a:pPr lvl="4"/>
            <a:r>
              <a:rPr lang="en-US" sz="4800" dirty="0" smtClean="0"/>
              <a:t>4%-5%</a:t>
            </a:r>
          </a:p>
          <a:p>
            <a:r>
              <a:rPr lang="en-US" dirty="0" smtClean="0"/>
              <a:t>Among African Americans:</a:t>
            </a:r>
          </a:p>
          <a:p>
            <a:pPr lvl="4"/>
            <a:r>
              <a:rPr lang="en-US" sz="4800" dirty="0" smtClean="0"/>
              <a:t>9%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So Where’s the Story?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94929" y="6099657"/>
            <a:ext cx="2339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Within group comparison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1427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4799078"/>
          </a:xfrm>
        </p:spPr>
        <p:txBody>
          <a:bodyPr>
            <a:normAutofit/>
          </a:bodyPr>
          <a:lstStyle/>
          <a:p>
            <a:r>
              <a:rPr lang="en-US" dirty="0" smtClean="0"/>
              <a:t>Ethnicities that are overrepresented among all who register after the first day of term:</a:t>
            </a:r>
          </a:p>
          <a:p>
            <a:pPr lvl="4"/>
            <a:r>
              <a:rPr lang="en-US" sz="4800" dirty="0" smtClean="0"/>
              <a:t>African Americans</a:t>
            </a:r>
          </a:p>
          <a:p>
            <a:pPr marL="1828800" lvl="4" indent="0">
              <a:buNone/>
            </a:pPr>
            <a:r>
              <a:rPr lang="en-US" sz="4800" dirty="0" smtClean="0"/>
              <a:t>10% late vs. 6% not late</a:t>
            </a:r>
          </a:p>
          <a:p>
            <a:pPr lvl="4"/>
            <a:r>
              <a:rPr lang="en-US" sz="4800" dirty="0" smtClean="0"/>
              <a:t>Latinos</a:t>
            </a:r>
          </a:p>
          <a:p>
            <a:pPr marL="1828800" lvl="4" indent="0">
              <a:buNone/>
            </a:pPr>
            <a:r>
              <a:rPr lang="en-US" sz="4800" dirty="0" smtClean="0"/>
              <a:t>25% late vs. 21% not late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So Where’s the Story?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94929" y="6021454"/>
            <a:ext cx="2339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Entire group comparison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860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47990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Pass rates generally lower if enrollment occurs after first day of term—Difference of:</a:t>
            </a:r>
          </a:p>
          <a:p>
            <a:pPr lvl="4"/>
            <a:r>
              <a:rPr lang="en-US" sz="4800" dirty="0" smtClean="0"/>
              <a:t>10% or higher</a:t>
            </a:r>
          </a:p>
          <a:p>
            <a:r>
              <a:rPr lang="en-US" dirty="0" smtClean="0"/>
              <a:t>Accounting: 67% vs. 76%</a:t>
            </a:r>
          </a:p>
          <a:p>
            <a:r>
              <a:rPr lang="en-US" dirty="0" smtClean="0"/>
              <a:t>Economics: 42% vs. 58%</a:t>
            </a:r>
          </a:p>
          <a:p>
            <a:r>
              <a:rPr lang="en-US" dirty="0" smtClean="0"/>
              <a:t>English: 68% vs. 78%</a:t>
            </a:r>
          </a:p>
          <a:p>
            <a:r>
              <a:rPr lang="en-US" dirty="0" smtClean="0"/>
              <a:t>Math: 39% vs. 61%</a:t>
            </a:r>
          </a:p>
          <a:p>
            <a:r>
              <a:rPr lang="en-US" dirty="0" smtClean="0"/>
              <a:t>Psychology: 43% vs. 65%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At Department Level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43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4799078"/>
          </a:xfrm>
        </p:spPr>
        <p:txBody>
          <a:bodyPr>
            <a:normAutofit/>
          </a:bodyPr>
          <a:lstStyle/>
          <a:p>
            <a:r>
              <a:rPr lang="en-US" dirty="0" smtClean="0"/>
              <a:t>Online course </a:t>
            </a:r>
            <a:r>
              <a:rPr lang="en-US" dirty="0"/>
              <a:t>p</a:t>
            </a:r>
            <a:r>
              <a:rPr lang="en-US" dirty="0" smtClean="0"/>
              <a:t>ass rates generally lower if enrollment occurs after first day of term-Difference of:</a:t>
            </a:r>
          </a:p>
          <a:p>
            <a:pPr lvl="4"/>
            <a:r>
              <a:rPr lang="en-US" sz="4800" dirty="0" smtClean="0"/>
              <a:t>Roughly 10%</a:t>
            </a:r>
          </a:p>
          <a:p>
            <a:endParaRPr lang="en-US" dirty="0" smtClean="0"/>
          </a:p>
          <a:p>
            <a:r>
              <a:rPr lang="en-US" dirty="0" smtClean="0"/>
              <a:t>Online course enrollment makes up about one-third of late enrollment.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By Instructional Method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2283" y="3642303"/>
            <a:ext cx="652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[comparing late and timely enrollment and among late enrollment]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28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361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Late Enrollment and  Student Success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51</cp:revision>
  <dcterms:created xsi:type="dcterms:W3CDTF">2012-03-27T05:18:19Z</dcterms:created>
  <dcterms:modified xsi:type="dcterms:W3CDTF">2015-04-28T01:12:12Z</dcterms:modified>
</cp:coreProperties>
</file>